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ontano Sans"/>
      <p:regular r:id="rId39"/>
    </p:embeddedFont>
    <p:embeddedFont>
      <p:font typeface="Karl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regular.fntdata"/><Relationship Id="rId20" Type="http://schemas.openxmlformats.org/officeDocument/2006/relationships/slide" Target="slides/slide15.xml"/><Relationship Id="rId42" Type="http://schemas.openxmlformats.org/officeDocument/2006/relationships/font" Target="fonts/Karla-italic.fntdata"/><Relationship Id="rId41" Type="http://schemas.openxmlformats.org/officeDocument/2006/relationships/font" Target="fonts/Karl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Karl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PontanoSans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b0b3fb0d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4b0b3fb0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43f55d7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4e43f55d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43f55d70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4e43f55d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b57e1de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4db57e1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b57e1de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4db57e1d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e43f55d7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4e43f55d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43f55d7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4e43f55d7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e43f55d70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4e43f55d7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e43f55d70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4e43f55d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62" name="Google Shape;62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" name="Google Shape;63;p11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GB" sz="7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0" i="0" sz="72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2" name="Google Shape;32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6" name="Google Shape;36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image">
  <p:cSld name="TITLE_1_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48" name="Google Shape;48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54" name="Google Shape;54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A3C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feniksappbucket.s3-website.eu-west-2.amazonaws.com/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rello.com/invite/b/K6p17DsZ/440f3989071c83b824b1354f1ab563ec/feniks" TargetMode="External"/><Relationship Id="rId4" Type="http://schemas.openxmlformats.org/officeDocument/2006/relationships/hyperlink" Target="https://drive.google.com/open?id=1sVGcGsJ6ELQKWwe_hXlG_fKn6azG1_w-ZwjTcP90ZMg" TargetMode="External"/><Relationship Id="rId5" Type="http://schemas.openxmlformats.org/officeDocument/2006/relationships/hyperlink" Target="https://github.com/xavgo134/Feniks-Projec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luidui.com/editor/live/preview/cF94aDJLbjZuM0FDaHVONjdjNFQ3eVVycVhkQVZETDAySA==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293017" y="2759060"/>
            <a:ext cx="5196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GB">
                <a:solidFill>
                  <a:srgbClr val="8BC34A"/>
                </a:solidFill>
              </a:rPr>
            </a:br>
            <a:r>
              <a:rPr lang="en-GB"/>
              <a:t>PROJECT FENIKS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Booking/Admin/HR</a:t>
            </a:r>
            <a:endParaRPr/>
          </a:p>
        </p:txBody>
      </p:sp>
      <p:grpSp>
        <p:nvGrpSpPr>
          <p:cNvPr id="70" name="Google Shape;70;p12"/>
          <p:cNvGrpSpPr/>
          <p:nvPr/>
        </p:nvGrpSpPr>
        <p:grpSpPr>
          <a:xfrm>
            <a:off x="8226384" y="4210068"/>
            <a:ext cx="502625" cy="446586"/>
            <a:chOff x="5292575" y="3681900"/>
            <a:chExt cx="420150" cy="373275"/>
          </a:xfrm>
        </p:grpSpPr>
        <p:sp>
          <p:nvSpPr>
            <p:cNvPr id="71" name="Google Shape;71;p1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2"/>
          <p:cNvSpPr txBox="1"/>
          <p:nvPr/>
        </p:nvSpPr>
        <p:spPr>
          <a:xfrm>
            <a:off x="8008029" y="4626994"/>
            <a:ext cx="1062945" cy="562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None/>
            </a:pPr>
            <a:r>
              <a:rPr lang="en-GB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24.01.2019</a:t>
            </a:r>
            <a:br>
              <a:rPr b="0" i="0" lang="en-GB" sz="2400" u="none" cap="none" strike="noStrik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</a:br>
            <a:endParaRPr b="0" i="0" sz="2400" u="none" cap="none" strike="noStrike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8255514" y="4269080"/>
            <a:ext cx="444365" cy="2608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8196399" y="4169629"/>
            <a:ext cx="7425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None/>
            </a:pPr>
            <a:r>
              <a:rPr b="0" i="0" lang="en-GB" sz="800" u="none" cap="none" strike="noStrike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Week </a:t>
            </a:r>
            <a:r>
              <a:rPr lang="en-GB" sz="8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18</a:t>
            </a:r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50" y="352175"/>
            <a:ext cx="19240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25" y="138700"/>
            <a:ext cx="4341925" cy="21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057535" y="439569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lang="en-GB" sz="2400">
                <a:solidFill>
                  <a:srgbClr val="607D8B"/>
                </a:solidFill>
                <a:latin typeface="Montserrat"/>
                <a:ea typeface="Montserrat"/>
                <a:cs typeface="Montserrat"/>
                <a:sym typeface="Montserrat"/>
              </a:rPr>
              <a:t>OUR INTRO TO SERVERLESS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3" y="1357439"/>
            <a:ext cx="3388652" cy="256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0" l="5665" r="6220" t="921"/>
          <a:stretch/>
        </p:blipFill>
        <p:spPr>
          <a:xfrm>
            <a:off x="3555788" y="1330375"/>
            <a:ext cx="5506551" cy="35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88" y="225063"/>
            <a:ext cx="8238425" cy="469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50" y="592000"/>
            <a:ext cx="7338651" cy="37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672348" y="863725"/>
            <a:ext cx="2409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AWS Components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81100" y="2798525"/>
            <a:ext cx="1870500" cy="18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lang="en-GB" sz="300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How did we get on?</a:t>
            </a:r>
            <a:endParaRPr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1127051" y="1465582"/>
            <a:ext cx="5592726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 sz="1600">
                <a:solidFill>
                  <a:srgbClr val="51B148"/>
                </a:solidFill>
              </a:rPr>
              <a:t>A user should be able to:</a:t>
            </a:r>
            <a:endParaRPr sz="1600">
              <a:solidFill>
                <a:srgbClr val="51B148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</a:pPr>
            <a:r>
              <a:rPr lang="en-GB" sz="1600">
                <a:solidFill>
                  <a:srgbClr val="51B148"/>
                </a:solidFill>
              </a:rPr>
              <a:t> </a:t>
            </a:r>
            <a:r>
              <a:rPr lang="en-GB">
                <a:solidFill>
                  <a:srgbClr val="51B148"/>
                </a:solidFill>
              </a:rPr>
              <a:t>Complete a registration form</a:t>
            </a:r>
            <a:endParaRPr>
              <a:solidFill>
                <a:srgbClr val="51B148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1600"/>
              <a:buChar char="▹"/>
            </a:pPr>
            <a:r>
              <a:rPr lang="en-GB">
                <a:solidFill>
                  <a:srgbClr val="51B148"/>
                </a:solidFill>
              </a:rPr>
              <a:t>View all clients</a:t>
            </a:r>
            <a:endParaRPr>
              <a:solidFill>
                <a:srgbClr val="51B148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1600"/>
              <a:buChar char="▹"/>
            </a:pPr>
            <a:r>
              <a:rPr lang="en-GB">
                <a:solidFill>
                  <a:srgbClr val="51B148"/>
                </a:solidFill>
              </a:rPr>
              <a:t>View details of one client</a:t>
            </a:r>
            <a:endParaRPr>
              <a:solidFill>
                <a:srgbClr val="51B14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>
                <a:solidFill>
                  <a:srgbClr val="51B148"/>
                </a:solidFill>
              </a:rPr>
              <a:t>Persist data to the DB</a:t>
            </a:r>
            <a:endParaRPr>
              <a:solidFill>
                <a:srgbClr val="51B14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>
                <a:solidFill>
                  <a:srgbClr val="51B148"/>
                </a:solidFill>
              </a:rPr>
              <a:t>Deploy all functionality to the cloud</a:t>
            </a:r>
            <a:endParaRPr sz="1600">
              <a:highlight>
                <a:srgbClr val="51B148"/>
              </a:highlight>
            </a:endParaRPr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1057535" y="439569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i="0" lang="en-GB" sz="2400" u="none" cap="none" strike="noStrike">
                <a:solidFill>
                  <a:srgbClr val="607D8B"/>
                </a:solidFill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b="1" i="0" sz="24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908678" y="1585789"/>
            <a:ext cx="1802623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COLLABORATION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Despite Job hunting and interviews, comms were maintained well with a combination of Slack, Trello, Google Docs.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2915550" y="1585801"/>
            <a:ext cx="20817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RESEARCH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Lots of problem solving for patterns and new ways of doing things (beyond our understanding)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Additional AWS resources.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subject was raised in some interviews so it was useful to have some awareness of AWS.</a:t>
            </a:r>
            <a:endParaRPr/>
          </a:p>
        </p:txBody>
      </p:sp>
      <p:sp>
        <p:nvSpPr>
          <p:cNvPr id="184" name="Google Shape;184;p26"/>
          <p:cNvSpPr txBox="1"/>
          <p:nvPr>
            <p:ph idx="3" type="body"/>
          </p:nvPr>
        </p:nvSpPr>
        <p:spPr>
          <a:xfrm>
            <a:off x="5201545" y="1585789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WIREFRAMING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Fluid UI helped to demonstrate a very basic but interactive prototype of the 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7976572" y="62134"/>
            <a:ext cx="1115653" cy="1079011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258653" y="139039"/>
            <a:ext cx="924389" cy="92520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1548824" y="370806"/>
            <a:ext cx="39581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THINGS THAT WENT </a:t>
            </a:r>
            <a:r>
              <a:rPr b="0" i="0" lang="en-GB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WELL</a:t>
            </a:r>
            <a:endParaRPr b="0" i="0" sz="2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74204" y="226700"/>
            <a:ext cx="48543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2000"/>
              <a:t>BEST PROJECT MOMENT!!!!</a:t>
            </a:r>
            <a:endParaRPr sz="2000"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1933288" y="1171973"/>
            <a:ext cx="182950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712400"/>
            <a:ext cx="7255427" cy="4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908678" y="1585789"/>
            <a:ext cx="1802623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DIVISION OF 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Difficult to access AWS resources without a central account.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AWS is a BIG, fiddly subject and a steep learning curve.</a:t>
            </a:r>
            <a:endParaRPr/>
          </a:p>
        </p:txBody>
      </p:sp>
      <p:sp>
        <p:nvSpPr>
          <p:cNvPr id="202" name="Google Shape;202;p28"/>
          <p:cNvSpPr txBox="1"/>
          <p:nvPr>
            <p:ph idx="2" type="body"/>
          </p:nvPr>
        </p:nvSpPr>
        <p:spPr>
          <a:xfrm>
            <a:off x="2915544" y="1585789"/>
            <a:ext cx="2081758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AWS COMPONENT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Each integration between components took longer than expected.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>
            <p:ph idx="3" type="body"/>
          </p:nvPr>
        </p:nvSpPr>
        <p:spPr>
          <a:xfrm>
            <a:off x="5201545" y="1585789"/>
            <a:ext cx="1837208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DISTRACTION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GB"/>
              <a:t>Job hunting is stressful and very distracting.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1548824" y="370806"/>
            <a:ext cx="4761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THINGS THAT WENT LESS </a:t>
            </a:r>
            <a:r>
              <a:rPr b="0" i="0" lang="en-GB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WELL</a:t>
            </a:r>
            <a:endParaRPr b="0" i="0" sz="2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955304" y="74429"/>
            <a:ext cx="1115653" cy="961852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350559" y="74429"/>
            <a:ext cx="925200" cy="92520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>
            <a:off x="1933301" y="720065"/>
            <a:ext cx="4871019" cy="379214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1166267" y="169506"/>
            <a:ext cx="3148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DEMO</a:t>
            </a:r>
            <a:endParaRPr sz="2000"/>
          </a:p>
        </p:txBody>
      </p:sp>
      <p:grpSp>
        <p:nvGrpSpPr>
          <p:cNvPr id="214" name="Google Shape;214;p29"/>
          <p:cNvGrpSpPr/>
          <p:nvPr/>
        </p:nvGrpSpPr>
        <p:grpSpPr>
          <a:xfrm>
            <a:off x="201308" y="218929"/>
            <a:ext cx="460581" cy="436282"/>
            <a:chOff x="2583100" y="2973775"/>
            <a:chExt cx="461550" cy="437200"/>
          </a:xfrm>
        </p:grpSpPr>
        <p:sp>
          <p:nvSpPr>
            <p:cNvPr id="215" name="Google Shape;215;p2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1933288" y="1171973"/>
            <a:ext cx="182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963" y="935913"/>
            <a:ext cx="4463698" cy="281231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76208" y="0"/>
            <a:ext cx="6400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b="1" i="0" lang="en-GB" sz="3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that we like: </a:t>
            </a:r>
            <a:r>
              <a:rPr b="1" lang="en-GB" sz="3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Tavy</a:t>
            </a:r>
            <a:endParaRPr b="1" i="0" sz="3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3276603" y="4047544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MDBOOTSTRAP.com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Bootstrap 4 with React &amp; Material Design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 JavaScript library for building user interfaces based on Bootstrap 4 &amp; Google Design principles </a:t>
            </a:r>
            <a:endParaRPr/>
          </a:p>
        </p:txBody>
      </p:sp>
      <p:pic>
        <p:nvPicPr>
          <p:cNvPr descr="A screenshot of a cell phone &#10; &#10;Description automatically generated"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32" y="893428"/>
            <a:ext cx="5683844" cy="33566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217935" y="4524597"/>
            <a:ext cx="248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754912" y="1616149"/>
            <a:ext cx="882502" cy="9556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57535" y="439569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2400" u="none" cap="none" strike="noStrike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057535" y="1279276"/>
            <a:ext cx="5290104" cy="347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You have been approached by a 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charity to start an ongoing project to i</a:t>
            </a:r>
            <a:r>
              <a:rPr b="1"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mprove the efficiency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of record keeping,  resource allocation and data analysis.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Your 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mission (should you choose to accept it)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is to build 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the first phase of the app that will allow entering details of the registration form and persistence of the data using </a:t>
            </a:r>
            <a:r>
              <a:rPr b="1"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serverless </a:t>
            </a:r>
            <a:r>
              <a:rPr b="1"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architecture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The project will be passed on to subsequent teams, so documentation of resources is important.</a:t>
            </a:r>
            <a:endParaRPr b="1" i="0" sz="1600" u="none" cap="none" strike="noStrik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1298953" y="43245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76208" y="749925"/>
            <a:ext cx="6794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b="1" i="0" lang="en-GB" sz="3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that we like: </a:t>
            </a:r>
            <a:r>
              <a:rPr b="1" lang="en-GB" sz="3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Xavier</a:t>
            </a:r>
            <a:endParaRPr b="1" sz="3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AWS?</a:t>
            </a:r>
            <a:endParaRPr b="1" sz="3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1298953" y="43245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76208" y="0"/>
            <a:ext cx="6794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b="1" i="0" lang="en-GB" sz="3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that we like: </a:t>
            </a:r>
            <a:r>
              <a:rPr b="1" lang="en-GB" sz="3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Michael</a:t>
            </a:r>
            <a:endParaRPr b="1" i="0" sz="3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1298953" y="43245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76208" y="0"/>
            <a:ext cx="6794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1" i="0" sz="3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483575" y="762000"/>
            <a:ext cx="60666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Complete CRUD functionality in Lambda Functions.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○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Update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○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Delete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Booking system.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Print assessment form as PDF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Authentication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Authorisation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Filter by projects / groups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Add audit functionality for GDPR compliance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○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Change log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○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Time of edit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○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Identity of editor etc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More...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1298953" y="43245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76208" y="0"/>
            <a:ext cx="6794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b="1" i="0" sz="3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732700" y="1216275"/>
            <a:ext cx="42789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Tony &amp; Pawel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Magda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Balazs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/>
        </p:nvSpPr>
        <p:spPr>
          <a:xfrm>
            <a:off x="4291355" y="482655"/>
            <a:ext cx="2713515" cy="2468231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320241" y="3300547"/>
            <a:ext cx="5447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lang="en-GB" sz="6000">
                <a:solidFill>
                  <a:srgbClr val="FF5722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6000"/>
          </a:p>
        </p:txBody>
      </p:sp>
      <p:sp>
        <p:nvSpPr>
          <p:cNvPr id="269" name="Google Shape;269;p35"/>
          <p:cNvSpPr/>
          <p:nvPr/>
        </p:nvSpPr>
        <p:spPr>
          <a:xfrm rot="2240807">
            <a:off x="6269797" y="3349126"/>
            <a:ext cx="1651746" cy="100249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1215483" y="2949194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2400"/>
              <a:t>OUR</a:t>
            </a:r>
            <a:r>
              <a:rPr lang="en-GB" sz="2400">
                <a:solidFill>
                  <a:srgbClr val="F44336"/>
                </a:solidFill>
              </a:rPr>
              <a:t> RESOURCES</a:t>
            </a:r>
            <a:endParaRPr sz="2400">
              <a:solidFill>
                <a:srgbClr val="F44336"/>
              </a:solidFill>
            </a:endParaRPr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710659" y="3453951"/>
            <a:ext cx="6423788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/>
              <a:t>Trello: 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https://trello.com/invite/b/K6p17DsZ/440f3989071c83b824b1354f1ab563ec/feniks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/>
              <a:t>GoogleDrive: 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https://drive.google.com/open?id=1sVGcGsJ6ELQKWwe_hXlG_fKn6azG1_w-ZwjTcP90ZMg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/>
              <a:t>Github: 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https://github.com/xavgo134/Feniks-Project</a:t>
            </a:r>
            <a:endParaRPr/>
          </a:p>
        </p:txBody>
      </p:sp>
      <p:grpSp>
        <p:nvGrpSpPr>
          <p:cNvPr id="276" name="Google Shape;276;p36"/>
          <p:cNvGrpSpPr/>
          <p:nvPr/>
        </p:nvGrpSpPr>
        <p:grpSpPr>
          <a:xfrm>
            <a:off x="619941" y="2918405"/>
            <a:ext cx="449033" cy="449033"/>
            <a:chOff x="2594050" y="1631825"/>
            <a:chExt cx="439625" cy="439625"/>
          </a:xfrm>
        </p:grpSpPr>
        <p:sp>
          <p:nvSpPr>
            <p:cNvPr id="277" name="Google Shape;277;p3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1261950" y="368042"/>
            <a:ext cx="4531500" cy="5667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i="0" lang="en-GB" sz="24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i="0" lang="en-GB" sz="2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953939" y="919814"/>
            <a:ext cx="6333749" cy="1651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Developed and presented by 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Project Feniks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Tavy 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Fraser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Xavier Godard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Michael Griffin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Graham Stein</a:t>
            </a:r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812917" y="427524"/>
            <a:ext cx="449033" cy="449033"/>
            <a:chOff x="2594050" y="1631825"/>
            <a:chExt cx="439625" cy="439625"/>
          </a:xfrm>
        </p:grpSpPr>
        <p:sp>
          <p:nvSpPr>
            <p:cNvPr id="285" name="Google Shape;285;p3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468078" y="1370652"/>
            <a:ext cx="2643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2400"/>
              <a:t>THE </a:t>
            </a:r>
            <a:r>
              <a:rPr lang="en-GB" sz="2400">
                <a:solidFill>
                  <a:srgbClr val="607D8B"/>
                </a:solidFill>
              </a:rPr>
              <a:t>PROBLEM</a:t>
            </a:r>
            <a:endParaRPr sz="2400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37050" y="2048300"/>
            <a:ext cx="42717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Manual forms: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Registration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Equalities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Assessment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Manual booking and </a:t>
            </a:r>
            <a:r>
              <a:rPr lang="en-GB" sz="1800"/>
              <a:t>scheduling</a:t>
            </a:r>
            <a:r>
              <a:rPr lang="en-GB" sz="1800"/>
              <a:t> system.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Manual data analysis with Excel.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927978" y="1396874"/>
            <a:ext cx="429606" cy="377755"/>
            <a:chOff x="1929775" y="320925"/>
            <a:chExt cx="423800" cy="372650"/>
          </a:xfrm>
        </p:grpSpPr>
        <p:sp>
          <p:nvSpPr>
            <p:cNvPr id="98" name="Google Shape;98;p14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754912" y="1616149"/>
            <a:ext cx="882600" cy="9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912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046899" y="1279276"/>
            <a:ext cx="5715407" cy="3470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None/>
            </a:pPr>
            <a:r>
              <a:rPr b="1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 user should be able to: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None/>
            </a:pPr>
            <a:r>
              <a:t/>
            </a:r>
            <a:endParaRPr b="0" i="0" sz="1600" u="none" cap="none" strike="noStrik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Open a web app on a laptop.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Submit </a:t>
            </a: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the registration form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rPr lang="en-GB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View the client details.</a:t>
            </a:r>
            <a:r>
              <a:rPr b="0" i="0" lang="en-GB" sz="1600" u="none" cap="none" strike="noStrik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None/>
            </a:pPr>
            <a:r>
              <a:t/>
            </a:r>
            <a:endParaRPr b="0" i="0" sz="1600" u="none" cap="none" strike="noStrik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057535" y="439569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i="0" lang="en-GB" sz="2400" u="none" cap="none" strike="noStrike">
                <a:solidFill>
                  <a:srgbClr val="607D8B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GB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7"/>
          <p:cNvSpPr txBox="1"/>
          <p:nvPr>
            <p:ph idx="2" type="body"/>
          </p:nvPr>
        </p:nvSpPr>
        <p:spPr>
          <a:xfrm>
            <a:off x="749189" y="1279276"/>
            <a:ext cx="4864800" cy="3470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-GB" sz="1600"/>
              <a:t>We weren’t expecting to deal with: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 sz="1600"/>
              <a:t>Authenticatio</a:t>
            </a:r>
            <a:r>
              <a:rPr lang="en-GB"/>
              <a:t>n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/>
              <a:t>Authorisation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/>
              <a:t>M</a:t>
            </a:r>
            <a:r>
              <a:rPr lang="en-GB" sz="1600"/>
              <a:t>ulti user views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/>
              <a:t>Scheduling/ Booking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/>
              <a:t>Data analysis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-GB"/>
              <a:t>Automated email reminders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057535" y="439569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</a:pPr>
            <a:r>
              <a:rPr b="1" i="0" lang="en-GB" sz="2400" u="none" cap="none" strike="noStrike">
                <a:solidFill>
                  <a:srgbClr val="607D8B"/>
                </a:solidFill>
                <a:latin typeface="Montserrat"/>
                <a:ea typeface="Montserrat"/>
                <a:cs typeface="Montserrat"/>
                <a:sym typeface="Montserrat"/>
              </a:rPr>
              <a:t>OUT OF </a:t>
            </a:r>
            <a:r>
              <a:rPr b="1" i="0" lang="en-GB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SCOPE (This time)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2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0"/>
            <a:ext cx="1113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Fluid UI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800" y="498300"/>
            <a:ext cx="6910726" cy="44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981800" y="1157650"/>
            <a:ext cx="30627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react app components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